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71" r:id="rId7"/>
    <p:sldId id="270" r:id="rId8"/>
    <p:sldId id="264" r:id="rId9"/>
    <p:sldId id="265" r:id="rId10"/>
    <p:sldId id="269" r:id="rId11"/>
    <p:sldId id="272" r:id="rId12"/>
    <p:sldId id="266" r:id="rId13"/>
    <p:sldId id="267" r:id="rId14"/>
    <p:sldId id="26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BBA8"/>
    <a:srgbClr val="17BA6B"/>
    <a:srgbClr val="E1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 autoAdjust="0"/>
    <p:restoredTop sz="94614"/>
  </p:normalViewPr>
  <p:slideViewPr>
    <p:cSldViewPr snapToGrid="0" snapToObjects="1">
      <p:cViewPr varScale="1">
        <p:scale>
          <a:sx n="84" d="100"/>
          <a:sy n="84" d="100"/>
        </p:scale>
        <p:origin x="44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82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178BFA-27BC-F64E-93E5-4E0ED6F4E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25080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lIns="457200" rIns="457200" anchor="ctr"/>
          <a:lstStyle>
            <a:lvl1pPr marL="0" indent="0" algn="ctr">
              <a:buNone/>
              <a:defRPr sz="4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55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Dar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34B3AC-1C3D-E44B-B77D-91B974885C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9389" y="470263"/>
            <a:ext cx="9384632" cy="561703"/>
          </a:xfrm>
          <a:prstGeom prst="rect">
            <a:avLst/>
          </a:prstGeom>
        </p:spPr>
        <p:txBody>
          <a:bodyPr lIns="274320" anchor="ctr">
            <a:normAutofit/>
          </a:bodyPr>
          <a:lstStyle>
            <a:lvl1pPr marL="0" indent="0">
              <a:lnSpc>
                <a:spcPts val="2700"/>
              </a:lnSpc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52A4DE-5CC7-B74E-82CD-A5DA008B9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389" y="1480883"/>
            <a:ext cx="9384632" cy="4157662"/>
          </a:xfrm>
          <a:prstGeom prst="rect">
            <a:avLst/>
          </a:prstGeom>
        </p:spPr>
        <p:txBody>
          <a:bodyPr lIns="274320"/>
          <a:lstStyle>
            <a:lvl1pPr marL="228600" indent="-320040"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 marL="685800" indent="-320040"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 marL="1143000" indent="-320040"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 marL="1600200" indent="-320040"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 marL="2057400" indent="-320040"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087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Dar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35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78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rad@Prognose.u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74CF4-D9AF-40BF-E3B2-776496F84308}"/>
              </a:ext>
            </a:extLst>
          </p:cNvPr>
          <p:cNvSpPr txBox="1"/>
          <p:nvPr/>
        </p:nvSpPr>
        <p:spPr>
          <a:xfrm>
            <a:off x="652819" y="2828836"/>
            <a:ext cx="10886363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WIFI:  GISVT2024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PASSWORD: GISVT2024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Files: https://github.com/Thimgan/GISVT2024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Install Location: C:\Users\{YourName}</a:t>
            </a:r>
          </a:p>
        </p:txBody>
      </p:sp>
    </p:spTree>
    <p:extLst>
      <p:ext uri="{BB962C8B-B14F-4D97-AF65-F5344CB8AC3E}">
        <p14:creationId xmlns:p14="http://schemas.microsoft.com/office/powerpoint/2010/main" val="122954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8407F6-F9E8-3D68-E96F-5259579DC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Anaconda Packages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952F4D-903C-F472-863A-4B8E3115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61" y="1399931"/>
            <a:ext cx="8061278" cy="40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C7F0B1-8E64-C8CB-76EF-90E8044CB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4F215EF-B297-F6B4-D07D-52CA7CEB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60" y="1153366"/>
            <a:ext cx="6823880" cy="4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AF7E82-4E9F-CD5B-43DC-97A244D38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F4808-F7A3-ED03-C333-F4AC05541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2169" y="1289071"/>
            <a:ext cx="4647662" cy="6254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https://www.anaconda.com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6184E3B-304D-9A34-4EB7-F2A02C3C9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0324"/>
          <a:stretch/>
        </p:blipFill>
        <p:spPr>
          <a:xfrm>
            <a:off x="1628633" y="1863617"/>
            <a:ext cx="8934734" cy="37609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C36BED4-1660-2533-2985-F5A2E1C7B2C0}"/>
              </a:ext>
            </a:extLst>
          </p:cNvPr>
          <p:cNvSpPr/>
          <p:nvPr/>
        </p:nvSpPr>
        <p:spPr>
          <a:xfrm>
            <a:off x="3772169" y="2019869"/>
            <a:ext cx="731592" cy="40943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B888D1-7399-1823-6127-61D775CD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Anaconda Solutions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20A4C9-8F30-59E8-2313-4F608D126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4"/>
          <a:stretch/>
        </p:blipFill>
        <p:spPr>
          <a:xfrm>
            <a:off x="1897039" y="1407587"/>
            <a:ext cx="8397922" cy="3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BF818C-0DBA-E00F-05CC-5B6E6207F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Anaconda Download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F3AE76C-4686-68B9-31F6-427A23E66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70"/>
          <a:stretch/>
        </p:blipFill>
        <p:spPr>
          <a:xfrm>
            <a:off x="1692322" y="1268709"/>
            <a:ext cx="8807356" cy="41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9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5AE29AC3-8AF7-1809-3608-2CC1B1AB7B28}"/>
              </a:ext>
            </a:extLst>
          </p:cNvPr>
          <p:cNvSpPr/>
          <p:nvPr/>
        </p:nvSpPr>
        <p:spPr>
          <a:xfrm>
            <a:off x="7987344" y="853666"/>
            <a:ext cx="3747254" cy="5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1614E-B39E-0B36-C561-642EEE2CFB06}"/>
              </a:ext>
            </a:extLst>
          </p:cNvPr>
          <p:cNvSpPr txBox="1">
            <a:spLocks/>
          </p:cNvSpPr>
          <p:nvPr/>
        </p:nvSpPr>
        <p:spPr>
          <a:xfrm>
            <a:off x="363133" y="545701"/>
            <a:ext cx="9071811" cy="5562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u="heavy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b="1" u="heavy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b="1" u="heavy" spc="-25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ti</a:t>
            </a:r>
            <a:r>
              <a:rPr lang="en-US" b="1" u="heavy" spc="-5" dirty="0">
                <a:solidFill>
                  <a:schemeClr val="bg1"/>
                </a:solidFill>
                <a:cs typeface="Calibri"/>
              </a:rPr>
              <a:t>nu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ing</a:t>
            </a:r>
            <a:r>
              <a:rPr lang="en-US" b="1" u="heavy" spc="-40" dirty="0">
                <a:solidFill>
                  <a:schemeClr val="bg1"/>
                </a:solidFill>
                <a:cs typeface="Calibri"/>
              </a:rPr>
              <a:t> E</a:t>
            </a:r>
            <a:r>
              <a:rPr lang="en-US" b="1" u="heavy" spc="-5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u</a:t>
            </a:r>
            <a:r>
              <a:rPr lang="en-US" b="1" u="heavy" spc="-25" dirty="0">
                <a:solidFill>
                  <a:schemeClr val="bg1"/>
                </a:solidFill>
                <a:cs typeface="Calibri"/>
              </a:rPr>
              <a:t>ca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ti</a:t>
            </a:r>
            <a:r>
              <a:rPr lang="en-US" b="1" u="heavy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b="1" u="heavy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(CE)</a:t>
            </a:r>
            <a:r>
              <a:rPr lang="en-US" b="1" u="heavy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b="1" u="heavy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b="1" u="heavy" spc="-5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it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pc="-50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ecerti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dirty="0">
                <a:solidFill>
                  <a:schemeClr val="bg1"/>
                </a:solidFill>
                <a:cs typeface="Calibri"/>
              </a:rPr>
              <a:t>i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ca</a:t>
            </a:r>
            <a:r>
              <a:rPr lang="en-US" dirty="0">
                <a:solidFill>
                  <a:schemeClr val="bg1"/>
                </a:solidFill>
                <a:cs typeface="Calibri"/>
              </a:rPr>
              <a:t>ti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4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edit</a:t>
            </a:r>
            <a:r>
              <a:rPr lang="en-US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m</a:t>
            </a:r>
            <a:r>
              <a:rPr lang="en-US" dirty="0">
                <a:solidFill>
                  <a:schemeClr val="bg1"/>
                </a:solidFill>
                <a:cs typeface="Calibri"/>
              </a:rPr>
              <a:t>s 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CE c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dirty="0">
                <a:solidFill>
                  <a:schemeClr val="bg1"/>
                </a:solidFill>
                <a:cs typeface="Calibri"/>
              </a:rPr>
              <a:t>it</a:t>
            </a:r>
            <a:r>
              <a:rPr lang="en-US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dirty="0">
                <a:solidFill>
                  <a:schemeClr val="bg1"/>
                </a:solidFill>
                <a:cs typeface="Calibri"/>
              </a:rPr>
              <a:t>an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b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llec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dirty="0">
                <a:solidFill>
                  <a:schemeClr val="bg1"/>
                </a:solidFill>
                <a:cs typeface="Calibri"/>
              </a:rPr>
              <a:t>ed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m</a:t>
            </a:r>
            <a:r>
              <a:rPr lang="en-US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h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g</a:t>
            </a:r>
            <a:r>
              <a:rPr lang="en-US" dirty="0">
                <a:solidFill>
                  <a:schemeClr val="bg1"/>
                </a:solidFill>
                <a:cs typeface="Calibri"/>
              </a:rPr>
              <a:t>i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s</a:t>
            </a:r>
            <a:r>
              <a:rPr lang="en-US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4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dirty="0">
                <a:solidFill>
                  <a:schemeClr val="bg1"/>
                </a:solidFill>
                <a:cs typeface="Calibri"/>
              </a:rPr>
              <a:t>ti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de</a:t>
            </a:r>
            <a:r>
              <a:rPr lang="en-US" dirty="0">
                <a:solidFill>
                  <a:schemeClr val="bg1"/>
                </a:solidFill>
                <a:cs typeface="Calibri"/>
              </a:rPr>
              <a:t>sk</a:t>
            </a:r>
            <a:r>
              <a:rPr lang="en-US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hu</a:t>
            </a:r>
            <a:r>
              <a:rPr lang="en-US" spc="-4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spc="-50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spc="-175" dirty="0">
                <a:solidFill>
                  <a:schemeClr val="bg1"/>
                </a:solidFill>
                <a:cs typeface="Calibri"/>
              </a:rPr>
              <a:t>y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lang="en-US" sz="3600" dirty="0">
              <a:solidFill>
                <a:schemeClr val="bg1"/>
              </a:solidFill>
              <a:cs typeface="Times New Roman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u="heavy" spc="-5" dirty="0">
                <a:solidFill>
                  <a:schemeClr val="bg1"/>
                </a:solidFill>
                <a:cs typeface="Calibri"/>
              </a:rPr>
              <a:t>Hou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se</a:t>
            </a:r>
            <a:r>
              <a:rPr lang="en-US" b="1" u="heavy" spc="-80" dirty="0">
                <a:solidFill>
                  <a:schemeClr val="bg1"/>
                </a:solidFill>
                <a:cs typeface="Calibri"/>
              </a:rPr>
              <a:t>k</a:t>
            </a:r>
            <a:r>
              <a:rPr lang="en-US" b="1" u="heavy" dirty="0">
                <a:solidFill>
                  <a:schemeClr val="bg1"/>
                </a:solidFill>
                <a:cs typeface="Calibri"/>
              </a:rPr>
              <a:t>eepi</a:t>
            </a:r>
            <a:r>
              <a:rPr lang="en-US" b="1" u="heavy" spc="-5" dirty="0">
                <a:solidFill>
                  <a:schemeClr val="bg1"/>
                </a:solidFill>
                <a:cs typeface="Calibri"/>
              </a:rPr>
              <a:t>ng</a:t>
            </a:r>
            <a:endParaRPr lang="en-US" b="1" dirty="0">
              <a:solidFill>
                <a:schemeClr val="bg1"/>
              </a:solidFill>
              <a:cs typeface="Calibri"/>
            </a:endParaRPr>
          </a:p>
          <a:p>
            <a:pPr marL="241300" marR="1449705">
              <a:lnSpc>
                <a:spcPct val="100000"/>
              </a:lnSpc>
              <a:spcBef>
                <a:spcPts val="935"/>
              </a:spcBef>
              <a:buClr>
                <a:srgbClr val="FFFFFF"/>
              </a:buClr>
              <a:buFont typeface="Arial"/>
              <a:buChar char="•"/>
              <a:tabLst>
                <a:tab pos="241935" algn="l"/>
              </a:tabLst>
            </a:pPr>
            <a:r>
              <a:rPr lang="en-US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h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ence</a:t>
            </a:r>
            <a:r>
              <a:rPr lang="en-US" spc="-5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p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ceedi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ng</a:t>
            </a:r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w</a:t>
            </a:r>
            <a:r>
              <a:rPr lang="en-US" dirty="0">
                <a:solidFill>
                  <a:schemeClr val="bg1"/>
                </a:solidFill>
                <a:cs typeface="Calibri"/>
              </a:rPr>
              <a:t>ill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b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0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spc="-40" dirty="0">
                <a:solidFill>
                  <a:schemeClr val="bg1"/>
                </a:solidFill>
                <a:cs typeface="Calibri"/>
              </a:rPr>
              <a:t>v</a:t>
            </a:r>
            <a:r>
              <a:rPr lang="en-US" dirty="0">
                <a:solidFill>
                  <a:schemeClr val="bg1"/>
                </a:solidFill>
                <a:cs typeface="Calibri"/>
              </a:rPr>
              <a:t>ailable app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55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x</a:t>
            </a:r>
            <a:r>
              <a:rPr lang="en-US" dirty="0">
                <a:solidFill>
                  <a:schemeClr val="bg1"/>
                </a:solidFill>
                <a:cs typeface="Calibri"/>
              </a:rPr>
              <a:t>i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m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at</a:t>
            </a:r>
            <a:r>
              <a:rPr lang="en-US" dirty="0">
                <a:solidFill>
                  <a:schemeClr val="bg1"/>
                </a:solidFill>
                <a:cs typeface="Calibri"/>
              </a:rPr>
              <a:t>ely</a:t>
            </a:r>
            <a:r>
              <a:rPr lang="en-US" spc="-4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8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30" dirty="0">
                <a:solidFill>
                  <a:schemeClr val="bg1"/>
                </a:solidFill>
                <a:cs typeface="Calibri"/>
              </a:rPr>
              <a:t>w</a:t>
            </a:r>
            <a:r>
              <a:rPr lang="en-US" dirty="0">
                <a:solidFill>
                  <a:schemeClr val="bg1"/>
                </a:solidFill>
                <a:cs typeface="Calibri"/>
              </a:rPr>
              <a:t>ee</a:t>
            </a:r>
            <a:r>
              <a:rPr lang="en-US" spc="-20" dirty="0">
                <a:solidFill>
                  <a:schemeClr val="bg1"/>
                </a:solidFill>
                <a:cs typeface="Calibri"/>
              </a:rPr>
              <a:t>k</a:t>
            </a:r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dirty="0">
                <a:solidFill>
                  <a:schemeClr val="bg1"/>
                </a:solidFill>
                <a:cs typeface="Calibri"/>
              </a:rPr>
              <a:t>er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h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 c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ence</a:t>
            </a:r>
          </a:p>
          <a:p>
            <a:pPr marL="240665" indent="-227965">
              <a:lnSpc>
                <a:spcPct val="100000"/>
              </a:lnSpc>
              <a:spcBef>
                <a:spcPts val="1845"/>
              </a:spcBef>
              <a:buClr>
                <a:srgbClr val="FFFFFF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pc="-5" dirty="0">
                <a:solidFill>
                  <a:schemeClr val="bg1"/>
                </a:solidFill>
                <a:cs typeface="Calibri"/>
              </a:rPr>
              <a:t>P</a:t>
            </a:r>
            <a:r>
              <a:rPr lang="en-US" dirty="0">
                <a:solidFill>
                  <a:schemeClr val="bg1"/>
                </a:solidFill>
                <a:cs typeface="Calibri"/>
              </a:rPr>
              <a:t>lease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silence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40" dirty="0">
                <a:solidFill>
                  <a:schemeClr val="bg1"/>
                </a:solidFill>
                <a:cs typeface="Calibri"/>
              </a:rPr>
              <a:t>y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ou</a:t>
            </a:r>
            <a:r>
              <a:rPr lang="en-US" dirty="0">
                <a:solidFill>
                  <a:schemeClr val="bg1"/>
                </a:solidFill>
                <a:cs typeface="Calibri"/>
              </a:rPr>
              <a:t>r elect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on</a:t>
            </a:r>
            <a:r>
              <a:rPr lang="en-US" dirty="0">
                <a:solidFill>
                  <a:schemeClr val="bg1"/>
                </a:solidFill>
                <a:cs typeface="Calibri"/>
              </a:rPr>
              <a:t>ic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dirty="0">
                <a:solidFill>
                  <a:schemeClr val="bg1"/>
                </a:solidFill>
                <a:cs typeface="Calibri"/>
              </a:rPr>
              <a:t>vices</a:t>
            </a:r>
          </a:p>
          <a:p>
            <a:pPr marL="240665" marR="894715" indent="-227965">
              <a:lnSpc>
                <a:spcPct val="100000"/>
              </a:lnSpc>
              <a:spcBef>
                <a:spcPts val="1400"/>
              </a:spcBef>
              <a:buClr>
                <a:srgbClr val="FFFFFF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pc="-55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dirty="0">
                <a:solidFill>
                  <a:schemeClr val="bg1"/>
                </a:solidFill>
                <a:cs typeface="Calibri"/>
              </a:rPr>
              <a:t>en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dirty="0">
                <a:solidFill>
                  <a:schemeClr val="bg1"/>
                </a:solidFill>
                <a:cs typeface="Calibri"/>
              </a:rPr>
              <a:t>ance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dirty="0">
                <a:solidFill>
                  <a:schemeClr val="bg1"/>
                </a:solidFill>
                <a:cs typeface="Calibri"/>
              </a:rPr>
              <a:t>t t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h</a:t>
            </a:r>
            <a:r>
              <a:rPr lang="en-US" dirty="0">
                <a:solidFill>
                  <a:schemeClr val="bg1"/>
                </a:solidFill>
                <a:cs typeface="Calibri"/>
              </a:rPr>
              <a:t>is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ence</a:t>
            </a:r>
            <a:r>
              <a:rPr lang="en-US" spc="-5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ou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dirty="0">
                <a:solidFill>
                  <a:schemeClr val="bg1"/>
                </a:solidFill>
                <a:cs typeface="Calibri"/>
              </a:rPr>
              <a:t>ts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spc="-2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30" dirty="0">
                <a:solidFill>
                  <a:schemeClr val="bg1"/>
                </a:solidFill>
                <a:cs typeface="Calibri"/>
              </a:rPr>
              <a:t>w</a:t>
            </a:r>
            <a:r>
              <a:rPr lang="en-US" dirty="0">
                <a:solidFill>
                  <a:schemeClr val="bg1"/>
                </a:solidFill>
                <a:cs typeface="Calibri"/>
              </a:rPr>
              <a:t>a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d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GIS 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P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65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dirty="0">
                <a:solidFill>
                  <a:schemeClr val="bg1"/>
                </a:solidFill>
                <a:cs typeface="Calibri"/>
              </a:rPr>
              <a:t>essi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dirty="0">
                <a:solidFill>
                  <a:schemeClr val="bg1"/>
                </a:solidFill>
                <a:cs typeface="Calibri"/>
              </a:rPr>
              <a:t>al</a:t>
            </a:r>
            <a:r>
              <a:rPr lang="en-US" spc="-5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(GIS</a:t>
            </a:r>
            <a:r>
              <a:rPr lang="en-US" spc="-5" dirty="0">
                <a:solidFill>
                  <a:schemeClr val="bg1"/>
                </a:solidFill>
                <a:cs typeface="Calibri"/>
              </a:rPr>
              <a:t>P</a:t>
            </a:r>
            <a:r>
              <a:rPr lang="en-US" dirty="0">
                <a:solidFill>
                  <a:schemeClr val="bg1"/>
                </a:solidFill>
                <a:cs typeface="Calibri"/>
              </a:rPr>
              <a:t>)</a:t>
            </a:r>
            <a:r>
              <a:rPr lang="en-US" spc="-3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Certi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f</a:t>
            </a:r>
            <a:r>
              <a:rPr lang="en-US" dirty="0">
                <a:solidFill>
                  <a:schemeClr val="bg1"/>
                </a:solidFill>
                <a:cs typeface="Calibri"/>
              </a:rPr>
              <a:t>i</a:t>
            </a:r>
            <a:r>
              <a:rPr lang="en-US" spc="-25" dirty="0">
                <a:solidFill>
                  <a:schemeClr val="bg1"/>
                </a:solidFill>
                <a:cs typeface="Calibri"/>
              </a:rPr>
              <a:t>ca</a:t>
            </a:r>
            <a:r>
              <a:rPr lang="en-US" dirty="0">
                <a:solidFill>
                  <a:schemeClr val="bg1"/>
                </a:solidFill>
                <a:cs typeface="Calibri"/>
              </a:rPr>
              <a:t>ti</a:t>
            </a:r>
            <a:r>
              <a:rPr lang="en-US" spc="-10" dirty="0">
                <a:solidFill>
                  <a:schemeClr val="bg1"/>
                </a:solidFill>
                <a:cs typeface="Calibri"/>
              </a:rPr>
              <a:t>o</a:t>
            </a:r>
            <a:r>
              <a:rPr lang="en-US" dirty="0">
                <a:solidFill>
                  <a:schemeClr val="bg1"/>
                </a:solidFill>
                <a:cs typeface="Calibri"/>
              </a:rPr>
              <a:t>n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and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pc="-50" dirty="0">
                <a:solidFill>
                  <a:schemeClr val="bg1"/>
                </a:solidFill>
                <a:cs typeface="Calibri"/>
              </a:rPr>
              <a:t>R</a:t>
            </a:r>
            <a:r>
              <a:rPr lang="en-US" dirty="0">
                <a:solidFill>
                  <a:schemeClr val="bg1"/>
                </a:solidFill>
                <a:cs typeface="Calibri"/>
              </a:rPr>
              <a:t>en</a:t>
            </a:r>
            <a:r>
              <a:rPr lang="en-US" spc="-15" dirty="0">
                <a:solidFill>
                  <a:schemeClr val="bg1"/>
                </a:solidFill>
                <a:cs typeface="Calibri"/>
              </a:rPr>
              <a:t>e</a:t>
            </a:r>
            <a:r>
              <a:rPr lang="en-US" spc="-30" dirty="0">
                <a:solidFill>
                  <a:schemeClr val="bg1"/>
                </a:solidFill>
                <a:cs typeface="Calibri"/>
              </a:rPr>
              <a:t>w</a:t>
            </a:r>
            <a:r>
              <a:rPr lang="en-US" dirty="0">
                <a:solidFill>
                  <a:schemeClr val="bg1"/>
                </a:solidFill>
                <a:cs typeface="Calibri"/>
              </a:rPr>
              <a:t>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9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BD5B-5C9E-BF50-254A-8AAB6D7A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with a body of water and a boat&#10;&#10;Description automatically generated">
            <a:extLst>
              <a:ext uri="{FF2B5EF4-FFF2-40B4-BE49-F238E27FC236}">
                <a16:creationId xmlns:a16="http://schemas.microsoft.com/office/drawing/2014/main" id="{6FDEF5D9-75CC-A9DE-A23B-2722E9DD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6" y="494281"/>
            <a:ext cx="8726920" cy="54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DF27-202C-6DDC-203C-F3A5F9D6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for a conference&#10;&#10;Description automatically generated">
            <a:extLst>
              <a:ext uri="{FF2B5EF4-FFF2-40B4-BE49-F238E27FC236}">
                <a16:creationId xmlns:a16="http://schemas.microsoft.com/office/drawing/2014/main" id="{D672C125-D108-2DA1-864D-E000BFE5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64" y="591813"/>
            <a:ext cx="5674374" cy="56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4DC84-66B0-CA42-2C8A-884F171AE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Converting SPSS Regression Models to Python Regression Models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470D25-6DCA-6FB0-D6F1-D7318A35247D}"/>
              </a:ext>
            </a:extLst>
          </p:cNvPr>
          <p:cNvSpPr/>
          <p:nvPr/>
        </p:nvSpPr>
        <p:spPr>
          <a:xfrm>
            <a:off x="791571" y="2329217"/>
            <a:ext cx="2656764" cy="265676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1C4BC-5A40-33A5-846A-9A448FBE9F0A}"/>
              </a:ext>
            </a:extLst>
          </p:cNvPr>
          <p:cNvSpPr txBox="1"/>
          <p:nvPr/>
        </p:nvSpPr>
        <p:spPr>
          <a:xfrm>
            <a:off x="3771331" y="2526336"/>
            <a:ext cx="4972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Brad Welborn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CTO,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Thimgan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&amp; Associates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Brad@Prognose.us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BF3DD-5946-92BC-DD15-271D444471AE}"/>
              </a:ext>
            </a:extLst>
          </p:cNvPr>
          <p:cNvSpPr/>
          <p:nvPr/>
        </p:nvSpPr>
        <p:spPr>
          <a:xfrm>
            <a:off x="3838911" y="4041471"/>
            <a:ext cx="3220292" cy="1038925"/>
          </a:xfrm>
          <a:prstGeom prst="rect">
            <a:avLst/>
          </a:prstGeom>
          <a:solidFill>
            <a:srgbClr val="16BB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5953D04-E22B-45E1-292E-2516813D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463" y="4275091"/>
            <a:ext cx="2511188" cy="571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A9F78-A8C4-D32A-AB67-4AAEF81BA945}"/>
              </a:ext>
            </a:extLst>
          </p:cNvPr>
          <p:cNvSpPr txBox="1"/>
          <p:nvPr/>
        </p:nvSpPr>
        <p:spPr>
          <a:xfrm>
            <a:off x="4467366" y="5165256"/>
            <a:ext cx="227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www.Thimgan.com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F9C67A8-9A01-182F-9AD2-37098B742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824" y="4089645"/>
            <a:ext cx="1001486" cy="942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84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06909-2F78-951D-0F37-C19415854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C13E5-0EE4-EB1A-4405-BBD7FC72EA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1E1E1E"/>
                </a:highlight>
              </a:rPr>
              <a:t>Differences between SPSS, Python and </a:t>
            </a:r>
            <a:r>
              <a:rPr lang="en-US" sz="2400" b="0" dirty="0" err="1">
                <a:effectLst/>
                <a:highlight>
                  <a:srgbClr val="1E1E1E"/>
                </a:highlight>
              </a:rPr>
              <a:t>Jupyter</a:t>
            </a:r>
            <a:r>
              <a:rPr lang="en-US" sz="2400" b="0" dirty="0">
                <a:effectLst/>
                <a:highlight>
                  <a:srgbClr val="1E1E1E"/>
                </a:highlight>
              </a:rPr>
              <a:t> Notebook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Installing the Python Anaconda platform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Understanding the Pandas statistical package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Importing CAMA data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Creating additive and multiplicative models with Python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Defining and using functions for modeling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Using graphics to visualize modeling results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Exporting predicted values</a:t>
            </a:r>
          </a:p>
          <a:p>
            <a:r>
              <a:rPr lang="en-US" sz="2400" b="0" dirty="0">
                <a:effectLst/>
                <a:highlight>
                  <a:srgbClr val="1E1E1E"/>
                </a:highlight>
              </a:rPr>
              <a:t>Automating the modeling process</a:t>
            </a:r>
          </a:p>
        </p:txBody>
      </p:sp>
    </p:spTree>
    <p:extLst>
      <p:ext uri="{BB962C8B-B14F-4D97-AF65-F5344CB8AC3E}">
        <p14:creationId xmlns:p14="http://schemas.microsoft.com/office/powerpoint/2010/main" val="396917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3C0F7-8954-40CF-7B0B-93054848F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2EE5-3D08-2156-FE50-EADD45906E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Statistical Package for the Social Sciences</a:t>
            </a:r>
          </a:p>
          <a:p>
            <a:r>
              <a:rPr lang="en-US" sz="2400" dirty="0"/>
              <a:t>Software package used for statistical analysis</a:t>
            </a:r>
          </a:p>
          <a:p>
            <a:r>
              <a:rPr lang="en-US" sz="2400" dirty="0"/>
              <a:t>Closed source software</a:t>
            </a:r>
          </a:p>
          <a:p>
            <a:r>
              <a:rPr lang="en-US" sz="2400" dirty="0"/>
              <a:t>Developed by IBM widely used in academia, business, </a:t>
            </a:r>
            <a:r>
              <a:rPr lang="en-US" sz="2400"/>
              <a:t>and       government</a:t>
            </a:r>
            <a:endParaRPr lang="en-US" sz="2400" dirty="0"/>
          </a:p>
          <a:p>
            <a:r>
              <a:rPr lang="en-US" sz="2400" dirty="0"/>
              <a:t>Provides range of statistical analysis tools</a:t>
            </a:r>
          </a:p>
          <a:p>
            <a:r>
              <a:rPr lang="en-US" sz="2400" dirty="0"/>
              <a:t>User-friendly interface</a:t>
            </a:r>
          </a:p>
        </p:txBody>
      </p:sp>
    </p:spTree>
    <p:extLst>
      <p:ext uri="{BB962C8B-B14F-4D97-AF65-F5344CB8AC3E}">
        <p14:creationId xmlns:p14="http://schemas.microsoft.com/office/powerpoint/2010/main" val="314030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66818D-17E6-D640-4A5A-13056737D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FAEF7-4730-50DB-5C86-3D4BCE2A6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50169"/>
            <a:ext cx="9958316" cy="4157662"/>
          </a:xfrm>
        </p:spPr>
        <p:txBody>
          <a:bodyPr/>
          <a:lstStyle/>
          <a:p>
            <a:r>
              <a:rPr lang="en-US" sz="2400" dirty="0"/>
              <a:t>High level interpreted programming language</a:t>
            </a:r>
          </a:p>
          <a:p>
            <a:r>
              <a:rPr lang="en-US" sz="2400" dirty="0"/>
              <a:t>One of the most popular programming languages in the world: easy to learn, practical for serious projects, open source software.</a:t>
            </a:r>
          </a:p>
          <a:p>
            <a:r>
              <a:rPr lang="en-US" sz="2400" dirty="0"/>
              <a:t>Language of choice for data analysis and machine learning</a:t>
            </a:r>
          </a:p>
          <a:p>
            <a:pPr marL="342900" indent="-342900"/>
            <a:r>
              <a:rPr lang="en-US" sz="2400" dirty="0"/>
              <a:t>Code can be organized into notebooks where individual cells can be executed and documented in the same place</a:t>
            </a:r>
          </a:p>
          <a:p>
            <a:r>
              <a:rPr lang="en-US" sz="2400" dirty="0"/>
              <a:t>File extension .</a:t>
            </a:r>
            <a:r>
              <a:rPr lang="en-US" sz="2400" dirty="0" err="1"/>
              <a:t>py</a:t>
            </a:r>
            <a:r>
              <a:rPr lang="en-US" sz="2400" dirty="0"/>
              <a:t> (Python script) or </a:t>
            </a:r>
            <a:r>
              <a:rPr lang="en-US" sz="2400" dirty="0" err="1"/>
              <a:t>ipnyb</a:t>
            </a:r>
            <a:r>
              <a:rPr lang="en-US" sz="2400" dirty="0"/>
              <a:t> (interactive Python notebook)</a:t>
            </a:r>
          </a:p>
          <a:p>
            <a:r>
              <a:rPr lang="en-US" sz="2400" dirty="0"/>
              <a:t>Large eco system of third party libraries</a:t>
            </a:r>
          </a:p>
          <a:p>
            <a:r>
              <a:rPr lang="en-US" sz="2400" dirty="0"/>
              <a:t>No semicolons but uses indentation to determine scope of a line of code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351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374D90-1D6D-9EBF-760C-F9040F3B5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A8A67-BD81-51F3-14BF-37D5C5F1BD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389" y="1229343"/>
            <a:ext cx="9384632" cy="503043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TIOBE index is revered for its methodical evaluation of programming language popularity based on various factors, including the number of skilled engineers and courses available.</a:t>
            </a:r>
          </a:p>
          <a:p>
            <a:pPr marL="0" indent="0">
              <a:buNone/>
            </a:pPr>
            <a:r>
              <a:rPr lang="en-US" sz="2000" dirty="0"/>
              <a:t>As of October 2023, Python comfortably holds the first position with 14.82%. This is a testament to its robust community support and the breadth of its application areas. Its syntax simplicity combined with an expansive library ecosystem makes it a favorite, especially among beginners and interdisciplinary professionals. The TIOBE index shows how relevant one’s skills to the market.</a:t>
            </a:r>
          </a:p>
          <a:p>
            <a:pPr marL="0" indent="0">
              <a:buNone/>
            </a:pPr>
            <a:r>
              <a:rPr lang="en-US" sz="2000" dirty="0"/>
              <a:t>R’s position at rank 17 on the TIOBE index is equally commendable. One year ago it was at rank 12. While it might not have the same broad-based application as Python, its dominance in the statistical computing and graphics realm is unmatched. The consistent top-20 ranking indicates that industries, especially those heavily reliant on data interpretation (mostly, like pharmaceuticals, finance, and research) continue to value the precision and capabilities R offers.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A2E56-0699-D54E-E582-9BC39ABFFBD5}"/>
              </a:ext>
            </a:extLst>
          </p:cNvPr>
          <p:cNvSpPr txBox="1"/>
          <p:nvPr/>
        </p:nvSpPr>
        <p:spPr>
          <a:xfrm>
            <a:off x="709686" y="6428097"/>
            <a:ext cx="8265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https://medium.com/@the_lord_of_the_R/the-popularity-of-data-science-languages-python-and-r-october-2023-update-24b1a8f20628</a:t>
            </a:r>
          </a:p>
        </p:txBody>
      </p:sp>
    </p:spTree>
    <p:extLst>
      <p:ext uri="{BB962C8B-B14F-4D97-AF65-F5344CB8AC3E}">
        <p14:creationId xmlns:p14="http://schemas.microsoft.com/office/powerpoint/2010/main" val="312792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582D1CF-993D-7115-FD88-48527BDA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98" y="1248622"/>
            <a:ext cx="5239204" cy="49724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2C78B4-6F66-3224-0D88-BE601D241ECE}"/>
              </a:ext>
            </a:extLst>
          </p:cNvPr>
          <p:cNvSpPr/>
          <p:nvPr/>
        </p:nvSpPr>
        <p:spPr>
          <a:xfrm>
            <a:off x="7601803" y="4917741"/>
            <a:ext cx="1483057" cy="148305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CE958E-B77F-7E56-4F0A-5F318A87F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E0460-DA9E-A157-B46A-7F357E0DB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Programming in the browser</a:t>
            </a:r>
          </a:p>
          <a:p>
            <a:r>
              <a:rPr lang="en-US" sz="2400" dirty="0"/>
              <a:t>Code, instructions, and output are displayed "in-line“</a:t>
            </a:r>
          </a:p>
          <a:p>
            <a:r>
              <a:rPr lang="en-US" sz="2400" dirty="0"/>
              <a:t>Can use Markdown for styling documentation</a:t>
            </a:r>
          </a:p>
          <a:p>
            <a:r>
              <a:rPr lang="en-US" sz="2400" dirty="0"/>
              <a:t>Useful for writing code that tells a story</a:t>
            </a:r>
          </a:p>
          <a:p>
            <a:r>
              <a:rPr lang="en-US" sz="2400" dirty="0"/>
              <a:t>Not used for programming an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9517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404AB-8B90-A465-FEDA-1D1297676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A0F94-3ED4-CB71-80D7-9EF0B49DE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Anaconda Python is a free, open-source platform that allows you to write and execute code in the programming language Python.</a:t>
            </a:r>
          </a:p>
          <a:p>
            <a:r>
              <a:rPr lang="en-US" sz="2400" dirty="0"/>
              <a:t>Anaconda Python is the perfect platform for beginners who want to learn Python. It's easy to install, and you can get started quickly with the included </a:t>
            </a:r>
            <a:r>
              <a:rPr lang="en-US" sz="2400" dirty="0" err="1"/>
              <a:t>Jupyter</a:t>
            </a:r>
            <a:r>
              <a:rPr lang="en-US" sz="2400" dirty="0"/>
              <a:t> Notebook.</a:t>
            </a:r>
          </a:p>
          <a:p>
            <a:r>
              <a:rPr lang="en-US" sz="2400" dirty="0"/>
              <a:t>People like using Anaconda Python because it simplifies package deployment and management. It also comes with a large number of libraries/packages that you can use for your projects.</a:t>
            </a:r>
          </a:p>
        </p:txBody>
      </p:sp>
    </p:spTree>
    <p:extLst>
      <p:ext uri="{BB962C8B-B14F-4D97-AF65-F5344CB8AC3E}">
        <p14:creationId xmlns:p14="http://schemas.microsoft.com/office/powerpoint/2010/main" val="293256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IS 2024">
      <a:dk1>
        <a:srgbClr val="000000"/>
      </a:dk1>
      <a:lt1>
        <a:srgbClr val="FFFFFF"/>
      </a:lt1>
      <a:dk2>
        <a:srgbClr val="212745"/>
      </a:dk2>
      <a:lt2>
        <a:srgbClr val="969AC7"/>
      </a:lt2>
      <a:accent1>
        <a:srgbClr val="2C3490"/>
      </a:accent1>
      <a:accent2>
        <a:srgbClr val="0E1337"/>
      </a:accent2>
      <a:accent3>
        <a:srgbClr val="553387"/>
      </a:accent3>
      <a:accent4>
        <a:srgbClr val="EE4156"/>
      </a:accent4>
      <a:accent5>
        <a:srgbClr val="175190"/>
      </a:accent5>
      <a:accent6>
        <a:srgbClr val="899EB3"/>
      </a:accent6>
      <a:hlink>
        <a:srgbClr val="2C3490"/>
      </a:hlink>
      <a:folHlink>
        <a:srgbClr val="5533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GIS-VT_PPT-Template" id="{868657DE-4BF2-D449-BFED-AD05FF3E51FF}" vid="{89C2E986-962E-9C44-B52F-C5A59CE859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617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Mackenzie Miller</dc:creator>
  <cp:lastModifiedBy>Brad Welborn</cp:lastModifiedBy>
  <cp:revision>23</cp:revision>
  <dcterms:created xsi:type="dcterms:W3CDTF">2021-01-22T16:52:23Z</dcterms:created>
  <dcterms:modified xsi:type="dcterms:W3CDTF">2024-04-11T05:11:10Z</dcterms:modified>
</cp:coreProperties>
</file>